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305" r:id="rId3"/>
    <p:sldId id="264" r:id="rId4"/>
    <p:sldId id="306" r:id="rId5"/>
    <p:sldId id="265" r:id="rId6"/>
    <p:sldId id="266" r:id="rId7"/>
    <p:sldId id="267" r:id="rId8"/>
    <p:sldId id="268" r:id="rId9"/>
    <p:sldId id="269" r:id="rId10"/>
    <p:sldId id="274" r:id="rId11"/>
    <p:sldId id="276" r:id="rId12"/>
    <p:sldId id="275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70" r:id="rId36"/>
    <p:sldId id="271" r:id="rId37"/>
    <p:sldId id="272" r:id="rId38"/>
    <p:sldId id="273" r:id="rId39"/>
    <p:sldId id="285" r:id="rId40"/>
    <p:sldId id="286" r:id="rId41"/>
    <p:sldId id="289" r:id="rId42"/>
    <p:sldId id="290" r:id="rId43"/>
    <p:sldId id="291" r:id="rId44"/>
    <p:sldId id="292" r:id="rId45"/>
    <p:sldId id="288" r:id="rId46"/>
    <p:sldId id="294" r:id="rId47"/>
    <p:sldId id="295" r:id="rId48"/>
    <p:sldId id="293" r:id="rId49"/>
    <p:sldId id="287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256" r:id="rId66"/>
    <p:sldId id="262" r:id="rId67"/>
    <p:sldId id="257" r:id="rId68"/>
    <p:sldId id="259" r:id="rId69"/>
    <p:sldId id="258" r:id="rId70"/>
    <p:sldId id="260" r:id="rId71"/>
    <p:sldId id="261" r:id="rId72"/>
    <p:sldId id="304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224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9T21:30:44.2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0,'74'16,"179"-12,-46-3,-82 6,-19 1,163-9,-268 1,0 0,1-1,-1 1,0 0,1 0,-1-1,0 1,1 0,-1-1,0 1,0-1,0 0,0 1,1-1,-1 0,0 0,1-1,2-6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21:32:04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21:32:10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9T21:30:45.9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0,'5'1,"-1"0,1 0,-1 0,0 0,0 1,1 0,-1 0,0 0,-1 1,1-1,0 1,3 3,41 39,-45-42,52 46,-32-29,23 26,85 92,-111-121,-18-15,1 0,-1 0,1 0,-1 0,0 0,1 0,-1 1,0-1,-1 1,1 0,0-1,-1 1,0 0,1 0,-1 0,0 0,0 0,-1 0,1 4,1 12,-2 0,0-1,-1 1,-6 32,-23 75,26-113,-107 355,109-363,1-1,0 0,0 0,-1-1,0 1,1-1,-1 1,0-1,-1 0,1 0,-1 0,-4 5,-3-2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9T21:30:47.9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53,'122'-8,"-19"0,130 0,172-4,-381 11,38-6,21-2,31 14,-106-5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9T21:30:49.9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0,'11'1,"0"1,0 1,0 0,-1 0,1 1,-1 0,0 1,0 0,14 10,9 4,407 205,-260-140,51 26,-229-109,0 0,0 1,0-1,0 1,0-1,0 1,0 0,0 0,-1 0,1 0,-1 0,1 0,-1 0,0 0,0 1,0-1,0 0,0 1,-1-1,1 1,-1-1,1 0,-1 1,0 0,0-1,0 1,0-1,-1 4,-2 7,-1 0,0 0,0-1,-9 18,1-3,-9 36,3 1,-11 67,-11 45,35-156,-1 0,-2 0,-17 35,21-49,1-1,-1 1,0-1,0 0,-1 0,0 0,0 0,0-1,0 0,-1 0,1 0,-1-1,0 1,0-2,-1 1,-7 2,-18 6,1 1,-51 27,25-11,-304 121,322-137,25-9,0 1,0 0,0 1,1 1,-25 14,35-15,6-2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21:30:58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24575,'16'1'0,"-1"1"0,1 1 0,-1 0 0,0 1 0,22 8 0,-19-5 0,0-2 0,1 0 0,20 2 0,131 1 0,28 3 0,95 42 0,-239-49 0,0-1 0,55-6 0,-10 1 0,-24 2-104,10 1-527,115-13 1,-177 9-6196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21:30:59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24575,'6'1'0,"0"0"0,0 0 0,-1 0 0,1 0 0,0 1 0,-1 0 0,0 0 0,1 1 0,-1-1 0,9 7 0,49 40 0,-36-26 0,-8-8 0,2 0 0,-2 1 0,0 1 0,20 22 0,-38-37 0,0 0 0,-1-1 0,1 1 0,0 0 0,0 0 0,-1-1 0,1 1 0,-1 0 0,0 0 0,0 0 0,1 0 0,-1 0 0,0-1 0,-1 1 0,1 0 0,0 0 0,0 0 0,-1 0 0,1 0 0,-1-1 0,0 1 0,1 0 0,-1 0 0,0-1 0,0 1 0,0-1 0,0 1 0,0-1 0,-2 2 0,-6 8 0,0 0 0,-21 18 0,16-15 0,-9 9-118,5-3-131,-1-1-1,-1-1 1,0 0-1,-27 16 1,34-27-6577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21:31:04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24575,'152'7'0,"217"38"0,-245-27 0,237 33 0,1089 177 0,-1277-197 0,-2 0 0,218 67 0,1460 506 0,-1805-590 0,236 87 0,-142-41 0,282 81 0,-395-137 0,0-1 0,0 0 0,0-2 0,37-3 0,40 1 0,-92 3 0,1 0 0,-1 1 0,0 0 0,0 0 0,-1 1 0,19 10 0,-15-7 0,-1-1 0,1-1 0,15 5 0,-3-6 0,-1-1 0,1-1 0,46-1 0,18 0 0,-71 2 0,-1 1 0,1 1 0,-1 1 0,0 0 0,20 11 0,-20-9 0,12 5 0,-12-5 0,-1-1 0,25 7 0,10 4-1365,-36-13-5461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21:32:03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21:32:04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5950-51DE-4A64-AFD4-12FDD2B33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705AD8-0063-499D-AFF1-023C521CF9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37D19-E81D-49C4-AE73-00314251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B6495-79A3-4D43-967B-B6076DCA1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F80A8-F59B-4C0B-BC53-51560A7B5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77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B310-1449-4A7B-9440-C61105A7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407D-6511-4B44-8A57-BB272AA50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D93A-B347-4519-BC68-B8EBCCE24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A660F-7543-4436-8248-F5D62869E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7C2FB-3D32-4BDB-AB7C-FDF309DA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007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DAED47-F3FC-4DFD-B134-D7BD0491BE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1EF21-7BC4-4E08-B624-6783D96D4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D61B3-DEAD-48E2-93C4-09C98717B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566AF-642B-4588-AD6A-0E79C972E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46C39-B255-497F-A8AC-A6E23247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47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2C86-9205-41FE-855A-FB94907E3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D8867-9401-4F50-8DC8-76C7EAD84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2212C-B37A-4867-9996-41DAB3CF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695B2-C1D8-483C-A751-95FE288C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A9517-5D3C-4877-AFCD-81D02994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733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1CD3-3868-4007-976A-10E9A3F26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9C796-322D-4AB5-BA41-15E4686D6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E6267-EC45-4FD5-B3E5-258449D0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7ABB6-F762-4935-8C3C-0725D91D4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C57CE-CD1F-46CA-A0BC-45BD4B637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293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EA78-B99F-4456-BAB1-9A8B59F5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1843-E9E0-4958-9FCE-F18700636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F3FE9-85F7-4716-8AF3-3A9F60FA4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16AF4-646C-4111-9AD0-359F328C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012D0-2FD2-4D2A-9BAE-0C011EBD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BE6E3-F065-4B41-AD15-B09258BE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606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A21F9-D09E-4759-951C-E7537B18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60971-35ED-430F-A58F-5ACAA4314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D03BF-238B-4BDE-8772-82C50E3AF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3A16-8CFF-4A3D-B18D-79178E385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1FE73-0D8A-4997-8833-A2EAD3C771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69BAC8-AEAE-4476-951B-35EE38C66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4E493-E640-4654-8EE7-87EA7945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A8A07C-0852-45C2-A434-17BDB9816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66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08B80-667D-4F87-8EDA-70FBC656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37663-96ED-4C48-8B93-05C125D0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701A1-CB1C-4CB5-9636-3E0872413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44D4A-3394-4816-B602-5ABBEF8D6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237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0D7BEF-E8A8-4917-964B-247CFF04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17BCC1-CD70-4CA5-9379-2AD4B0DE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2D48C-2142-461C-AB17-23FE373C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5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CE573-FA10-4A4B-BFAC-20185C2A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68C3F-9193-40D9-949E-DCFD57C2E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E3E31-5AD1-4788-8C42-EB7357E6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66DF1-876A-423C-81F5-3875A4FE9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5E83B-03F7-40FA-A0AB-8C4DFDC1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9BFCB-FA32-4ECF-AFC1-6847ED1E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46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D21-65CC-46EB-9C5D-0233349E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3FBC8-46A3-4B8E-934B-0CAF74F11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EE655-3470-415C-8FCB-5F9BB1A05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2872F-3BD8-4FDA-94E5-5399B7D5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778B8-0254-42C7-9E08-DBF7202DA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E8A3D-8C35-4488-9B50-7F1AA790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94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27AA4B-23EC-4F80-82DD-B9C80589D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0A23D-6DD2-4549-B9A7-D9B5E09F0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6AFA3-837A-46AD-8914-A5A194597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A59B7-9FB7-4A83-B2AA-16A064FA3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4990A-F7A8-47F3-BF1B-D8DC2C45C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93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iji.sc/Fiji" TargetMode="External"/><Relationship Id="rId2" Type="http://schemas.openxmlformats.org/officeDocument/2006/relationships/hyperlink" Target="http://imagej.nih.gov/ij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30.png"/><Relationship Id="rId3" Type="http://schemas.openxmlformats.org/officeDocument/2006/relationships/image" Target="../media/image32.png"/><Relationship Id="rId7" Type="http://schemas.openxmlformats.org/officeDocument/2006/relationships/image" Target="../media/image200.png"/><Relationship Id="rId12" Type="http://schemas.openxmlformats.org/officeDocument/2006/relationships/customXml" Target="../ink/ink5.xml"/><Relationship Id="rId17" Type="http://schemas.openxmlformats.org/officeDocument/2006/relationships/image" Target="../media/image250.png"/><Relationship Id="rId2" Type="http://schemas.openxmlformats.org/officeDocument/2006/relationships/image" Target="../media/image31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20.png"/><Relationship Id="rId5" Type="http://schemas.openxmlformats.org/officeDocument/2006/relationships/image" Target="../media/image190.png"/><Relationship Id="rId15" Type="http://schemas.openxmlformats.org/officeDocument/2006/relationships/image" Target="../media/image24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10.png"/><Relationship Id="rId14" Type="http://schemas.openxmlformats.org/officeDocument/2006/relationships/customXml" Target="../ink/ink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3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customXml" Target="../ink/ink10.xml"/><Relationship Id="rId4" Type="http://schemas.openxmlformats.org/officeDocument/2006/relationships/customXml" Target="../ink/ink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file:///\\jic-hpc-data\Project-Scratch\training\image-analysis-course\PP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11E0-A71E-AED3-5BD2-3B8063225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Introduction to Bioimage Analysis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22874-0242-0612-4223-1A862D224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Thursday 30 Mar 2023</a:t>
            </a:r>
          </a:p>
          <a:p>
            <a:pPr marL="0" indent="0">
              <a:buNone/>
            </a:pPr>
            <a:endParaRPr lang="en-GB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GB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GB" b="1" dirty="0">
                <a:solidFill>
                  <a:srgbClr val="FF0000"/>
                </a:solidFill>
                <a:latin typeface="Open Sans" panose="020B0606030504020204" pitchFamily="34" charset="0"/>
              </a:rPr>
              <a:t>Jitender</a:t>
            </a:r>
          </a:p>
          <a:p>
            <a:pPr marL="0" indent="0" algn="ctr">
              <a:buNone/>
            </a:pPr>
            <a:endParaRPr lang="en-GB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GB" b="1" dirty="0">
                <a:solidFill>
                  <a:srgbClr val="222222"/>
                </a:solidFill>
                <a:latin typeface="Open Sans" panose="020B0606030504020204" pitchFamily="34" charset="0"/>
              </a:rPr>
              <a:t>Marielle</a:t>
            </a:r>
          </a:p>
          <a:p>
            <a:pPr marL="0" indent="0" algn="ctr">
              <a:buNone/>
            </a:pPr>
            <a:endParaRPr lang="en-GB" b="1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GB" b="1" dirty="0" err="1">
                <a:solidFill>
                  <a:srgbClr val="222222"/>
                </a:solidFill>
                <a:latin typeface="Open Sans" panose="020B0606030504020204" pitchFamily="34" charset="0"/>
              </a:rPr>
              <a:t>informatics@jic</a:t>
            </a:r>
            <a:endParaRPr lang="en-GB" b="1" dirty="0">
              <a:solidFill>
                <a:srgbClr val="22222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732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37E43-076C-9137-B1C4-F54DB71D2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LUT: change the appearance of an image without changing its pixel values</a:t>
            </a:r>
            <a:r>
              <a:rPr lang="en-GB" dirty="0"/>
              <a:t>.</a:t>
            </a:r>
          </a:p>
        </p:txBody>
      </p:sp>
      <p:pic>
        <p:nvPicPr>
          <p:cNvPr id="4" name="luts_intro">
            <a:hlinkClick r:id="" action="ppaction://media"/>
            <a:extLst>
              <a:ext uri="{FF2B5EF4-FFF2-40B4-BE49-F238E27FC236}">
                <a16:creationId xmlns:a16="http://schemas.microsoft.com/office/drawing/2014/main" id="{FCA6958A-14DD-0271-25C4-C4652EFBE5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5584" y="1819319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30072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1EB2-3349-0256-095E-F6C2654F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27A33-7ABD-6F19-30EC-F8764295C735}"/>
              </a:ext>
            </a:extLst>
          </p:cNvPr>
          <p:cNvSpPr txBox="1"/>
          <p:nvPr/>
        </p:nvSpPr>
        <p:spPr>
          <a:xfrm>
            <a:off x="3916154" y="6520618"/>
            <a:ext cx="67034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https://www.youtube.com/watch?v=2KF8vBrp3Zw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8046C8-B60B-9C9D-7BFC-4ECF46D50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FAE08-BA8F-0868-26BB-D2297F07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86" y="1402966"/>
            <a:ext cx="118491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56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20C6-2994-D604-7411-5BF08B90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luts_brightness">
            <a:hlinkClick r:id="" action="ppaction://media"/>
            <a:extLst>
              <a:ext uri="{FF2B5EF4-FFF2-40B4-BE49-F238E27FC236}">
                <a16:creationId xmlns:a16="http://schemas.microsoft.com/office/drawing/2014/main" id="{6737CB6F-C4EE-21A5-2BAD-DEB72CF733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810" y="1321785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7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26D83-287F-6B88-6B23-B2316003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7BBB2-13E4-64D9-E746-C1037C2C4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14" y="1201872"/>
            <a:ext cx="12192000" cy="588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72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601F-5FEB-BEF4-411C-E4483B36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B9E2B-A389-8B49-19DF-F5A7C542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44" y="0"/>
            <a:ext cx="11641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07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32CA-D57F-C289-13F6-9BF7C1DE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E3EA8-0A93-3372-6C21-98DAFBDE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74" y="271166"/>
            <a:ext cx="9571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68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92635-6F72-8A24-FA8F-F6B84B75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B7C1A-9644-68D5-C454-1D3D2E40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91" y="560707"/>
            <a:ext cx="9876231" cy="629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07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D1F64-548C-6B66-C294-9F8DE4C1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72307-8757-9FEF-5A8B-3AE332002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94" y="0"/>
            <a:ext cx="10508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30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049EF-6679-9B95-1653-0302ED851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A2BC-AD10-9D03-0921-0152FA3A2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BBDCA8-12F8-933A-E8F0-9D76C7F15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71" y="0"/>
            <a:ext cx="10404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33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E258-8127-61D8-F3FD-D8EA9E87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4906A0-B800-0D47-4794-676F4D3FB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019" y="1825625"/>
            <a:ext cx="7257962" cy="4351338"/>
          </a:xfrm>
        </p:spPr>
      </p:pic>
    </p:spTree>
    <p:extLst>
      <p:ext uri="{BB962C8B-B14F-4D97-AF65-F5344CB8AC3E}">
        <p14:creationId xmlns:p14="http://schemas.microsoft.com/office/powerpoint/2010/main" val="21366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256D6-F561-CC27-47B1-B32B0A62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62728-08BA-432A-1D71-741C9747A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10:00 Start and Introduction</a:t>
            </a:r>
          </a:p>
          <a:p>
            <a:r>
              <a:rPr lang="en-GB" dirty="0"/>
              <a:t>Overview</a:t>
            </a:r>
          </a:p>
          <a:p>
            <a:r>
              <a:rPr lang="en-GB" dirty="0"/>
              <a:t>Concepts</a:t>
            </a:r>
          </a:p>
          <a:p>
            <a:r>
              <a:rPr lang="en-GB" dirty="0"/>
              <a:t>11.15 am Coffee</a:t>
            </a:r>
          </a:p>
          <a:p>
            <a:r>
              <a:rPr lang="en-GB" dirty="0"/>
              <a:t>Exercises</a:t>
            </a:r>
          </a:p>
          <a:p>
            <a:r>
              <a:rPr lang="en-GB" dirty="0"/>
              <a:t>3:00pm Coffee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210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216C-FDFF-AA4F-4E0E-604954C1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CF05B-72DB-25EC-BC4B-6563F52CC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77" y="365125"/>
            <a:ext cx="9737390" cy="637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0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9E98-4629-2654-05EF-5771F13AB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CDABF-835F-29AE-A28D-3216FDB0F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7788"/>
            <a:ext cx="6591207" cy="4351338"/>
          </a:xfrm>
        </p:spPr>
      </p:pic>
    </p:spTree>
    <p:extLst>
      <p:ext uri="{BB962C8B-B14F-4D97-AF65-F5344CB8AC3E}">
        <p14:creationId xmlns:p14="http://schemas.microsoft.com/office/powerpoint/2010/main" val="3784987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4065-A16E-D9CC-013C-A7D14548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CC53B-5A53-4D23-B74E-C58ABF82A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407" y="0"/>
            <a:ext cx="10175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34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7FF76-D71E-D1C2-EADC-B892D078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99E96-5E13-2160-FF85-A26724B65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56" y="117188"/>
            <a:ext cx="9141226" cy="624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05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BEC9-85A8-2A69-9D58-1EBE1EFA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A820B-6E84-1F52-36C6-F09A3A8E3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67" y="0"/>
            <a:ext cx="10855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D886-1DAD-D04F-B253-39C6D2295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B6CA6-69FF-FB1B-45E0-4D1BA8385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7642F-75C9-2A37-46C8-358221110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4" y="0"/>
            <a:ext cx="11842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8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17B31-251E-57BF-C1AC-2CA55920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138" y="56121"/>
            <a:ext cx="10515600" cy="1325563"/>
          </a:xfrm>
        </p:spPr>
        <p:txBody>
          <a:bodyPr/>
          <a:lstStyle/>
          <a:p>
            <a:r>
              <a:rPr lang="en-GB" dirty="0"/>
              <a:t>Processing and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12CB6-B37C-E6ED-A977-74A90BE42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7" y="1121278"/>
            <a:ext cx="12192000" cy="585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1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4395A-DBC4-D865-8F45-CE5434A2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Maximising information capture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F201F-1FF5-29A9-1B0A-4386993A8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Sufficient resolution in spatial and/or temporal dimensions:</a:t>
            </a:r>
          </a:p>
          <a:p>
            <a:pPr marL="0" indent="0">
              <a:buNone/>
            </a:pPr>
            <a:r>
              <a:rPr lang="en-GB" dirty="0"/>
              <a:t>   e.g. cell divisions Frequency of capture high enough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Sufficient range in spatial and temporal dimensions;</a:t>
            </a:r>
          </a:p>
          <a:p>
            <a:pPr marL="0" indent="0">
              <a:buNone/>
            </a:pPr>
            <a:r>
              <a:rPr lang="en-GB" dirty="0"/>
              <a:t> multiple images of the same sample in different position and experiment last long enough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Sufficient dynamic range to capture values of interest:</a:t>
            </a:r>
          </a:p>
          <a:p>
            <a:pPr marL="0" indent="0">
              <a:buNone/>
            </a:pPr>
            <a:r>
              <a:rPr lang="en-GB" dirty="0"/>
              <a:t>Intensity ranges in images: Intensity ranges in images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5623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EE70-597C-A4AB-5D9E-0B4D4D57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Microscope files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A0BA2-FD6A-798D-C9EE-F7BB988BE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Zeiss microscopes produce .</a:t>
            </a:r>
            <a:r>
              <a:rPr lang="en-GB" dirty="0" err="1"/>
              <a:t>lsm</a:t>
            </a:r>
            <a:r>
              <a:rPr lang="en-GB" dirty="0"/>
              <a:t> files</a:t>
            </a:r>
          </a:p>
          <a:p>
            <a:r>
              <a:rPr lang="en-GB" dirty="0"/>
              <a:t> Leica microscopes: .</a:t>
            </a:r>
            <a:r>
              <a:rPr lang="en-GB" dirty="0" err="1"/>
              <a:t>lif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Effectively a single microscope file contains multiple two dimensional images. </a:t>
            </a:r>
          </a:p>
          <a:p>
            <a:r>
              <a:rPr lang="en-GB" dirty="0">
                <a:highlight>
                  <a:srgbClr val="FFFF00"/>
                </a:highlight>
              </a:rPr>
              <a:t>Confocal microscope data tends to be organised as follows: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One or more time series (often denoted by 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One or more channels (often denoted by 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One or more data series (often denoted by 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Z stacks (vertical height data, denoted by Z)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636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4DAD-5B9D-5B49-19BD-EAD14A36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44" y="75009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Reading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9665-0E2D-2B9F-F2D5-CDF79DA4D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32" y="1302210"/>
            <a:ext cx="10515600" cy="4351338"/>
          </a:xfrm>
        </p:spPr>
        <p:txBody>
          <a:bodyPr/>
          <a:lstStyle/>
          <a:p>
            <a:r>
              <a:rPr lang="en-GB" dirty="0"/>
              <a:t>Restrictive </a:t>
            </a:r>
            <a:r>
              <a:rPr lang="en-GB" b="1" dirty="0"/>
              <a:t>Manufacturer’s software</a:t>
            </a:r>
          </a:p>
          <a:p>
            <a:r>
              <a:rPr lang="en-GB" dirty="0"/>
              <a:t>Problem of the wide range of alternative formats for imaging data, a group of scientists and software developers created a library (a set of software tools) for managing life sciences image file formats. </a:t>
            </a:r>
          </a:p>
          <a:p>
            <a:r>
              <a:rPr lang="en-GB" b="1" dirty="0"/>
              <a:t>Bio-formats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664C3-236C-9D0C-CAA1-167ADD007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52" y="3664459"/>
            <a:ext cx="7410319" cy="2277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7D86F-5C58-CFD8-1C7D-EBDED2AA830A}"/>
              </a:ext>
            </a:extLst>
          </p:cNvPr>
          <p:cNvSpPr txBox="1"/>
          <p:nvPr/>
        </p:nvSpPr>
        <p:spPr>
          <a:xfrm>
            <a:off x="855541" y="6022428"/>
            <a:ext cx="10140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Bio-Formats is a standalone library or tool for reading and writing life sciences image file formats. It is capable of parsing both pixels and metadata for a large number of formats, as well as writing to several formats.</a:t>
            </a:r>
          </a:p>
        </p:txBody>
      </p:sp>
    </p:spTree>
    <p:extLst>
      <p:ext uri="{BB962C8B-B14F-4D97-AF65-F5344CB8AC3E}">
        <p14:creationId xmlns:p14="http://schemas.microsoft.com/office/powerpoint/2010/main" val="1413854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04A6-D9F7-CF63-CBC8-7A35F4F4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222222"/>
                </a:solidFill>
                <a:latin typeface="Open Sans" panose="020B0606030504020204" pitchFamily="34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87E82-ACD3-812F-36C3-14C1ACCDC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7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General Introduction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Core concepts in bioimage analysis and interpretation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Introduction to image formats and conversion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Pre-processing: cropping, correction, and filtering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Image segmentations methods with hand-on exercises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Lunch Break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eMeasurement</a:t>
            </a: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and Phenotype classification using intensity and spatial information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Case studies:</a:t>
            </a: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 highlighting morphological metrics that can be extracted from images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Quick detour to supervised machine learning based classifying (phenotypes) in images.</a:t>
            </a:r>
          </a:p>
          <a:p>
            <a:pPr marL="0" indent="0" algn="l">
              <a:buNone/>
            </a:pPr>
            <a:r>
              <a:rPr lang="en-GB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Best Practices and discussion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632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74690-251B-0947-6E24-8BAB7CCD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GB" sz="2500" b="1"/>
              <a:t>ImageJ and Fiji (https://imagej.net/)</a:t>
            </a:r>
            <a:br>
              <a:rPr lang="en-GB" sz="2500" b="1"/>
            </a:br>
            <a:endParaRPr lang="en-GB" sz="25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12757-BE22-0981-2F9F-BC881A046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GB" sz="1500">
                <a:hlinkClick r:id="rId2"/>
              </a:rPr>
              <a:t>ImageJ</a:t>
            </a:r>
            <a:r>
              <a:rPr lang="en-GB" sz="1500"/>
              <a:t> Java free and open source program for working with images.</a:t>
            </a:r>
          </a:p>
          <a:p>
            <a:r>
              <a:rPr lang="en-GB" sz="1500"/>
              <a:t> It was originally developed at the US NIH It is designed to be easily extensible, so that people can write </a:t>
            </a:r>
            <a:r>
              <a:rPr lang="en-GB" sz="1500" b="1"/>
              <a:t>plugins </a:t>
            </a:r>
            <a:r>
              <a:rPr lang="en-GB" sz="1500"/>
              <a:t>to extend its functionality. </a:t>
            </a:r>
          </a:p>
          <a:p>
            <a:r>
              <a:rPr lang="en-GB" sz="1500"/>
              <a:t>Due to it’s popularity, there are a very wide range of plugins available, making it extremely useful for image processing. These plugins include the ability to load files through Bioformats, thus enabling ImageJ to handle microscope files.</a:t>
            </a:r>
          </a:p>
          <a:p>
            <a:r>
              <a:rPr lang="en-GB" sz="1500">
                <a:hlinkClick r:id="rId3"/>
              </a:rPr>
              <a:t>Fiji</a:t>
            </a:r>
            <a:r>
              <a:rPr lang="en-GB" sz="1500"/>
              <a:t> (short for Fiji Is Just ImageJ) is a bundle containing ImageJ, the Java components needed to run it, and a collection of useful plugin</a:t>
            </a:r>
          </a:p>
          <a:p>
            <a:pPr marL="0" indent="0">
              <a:buNone/>
            </a:pPr>
            <a:endParaRPr lang="en-GB" sz="15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76A6D-A43D-1EAC-6B45-D2BBB9112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738" y="2201032"/>
            <a:ext cx="5628018" cy="222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19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146A-DB43-4A4E-BB28-182433A1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Image measurements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D996E-4C33-0C89-8F9A-D6C568F75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Extracting quantitative data</a:t>
            </a:r>
          </a:p>
          <a:p>
            <a:r>
              <a:rPr lang="en-GB" b="1" dirty="0"/>
              <a:t>Distance measurements</a:t>
            </a:r>
          </a:p>
          <a:p>
            <a:r>
              <a:rPr lang="en-GB" b="1" dirty="0"/>
              <a:t>Intensity measurement (</a:t>
            </a:r>
            <a:r>
              <a:rPr lang="en-GB" dirty="0"/>
              <a:t>presence of a tagged substance (a protein) that we’re interested in</a:t>
            </a:r>
            <a:r>
              <a:rPr lang="en-GB" b="1" dirty="0"/>
              <a:t>)</a:t>
            </a:r>
          </a:p>
          <a:p>
            <a:r>
              <a:rPr lang="en-GB" b="1" dirty="0"/>
              <a:t>Counting objects (</a:t>
            </a:r>
            <a:r>
              <a:rPr lang="en-GB" dirty="0"/>
              <a:t>number of cells in an image</a:t>
            </a:r>
            <a:r>
              <a:rPr lang="en-GB" b="1" dirty="0"/>
              <a:t>)</a:t>
            </a:r>
          </a:p>
          <a:p>
            <a:r>
              <a:rPr lang="en-GB" b="1" dirty="0"/>
              <a:t>Segmenting : </a:t>
            </a:r>
            <a:r>
              <a:rPr lang="en-GB" dirty="0"/>
              <a:t>common segmentation algorithm is the watershed algorithm. Fiji includes a wide range of segmentation algorithms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3113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0ADD-CB8C-8C62-A155-AF009D59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Processing images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AC357-D55F-3313-BFF6-C752B5817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Images might be </a:t>
            </a:r>
            <a:r>
              <a:rPr lang="en-GB" b="1" dirty="0"/>
              <a:t>noisy</a:t>
            </a:r>
            <a:r>
              <a:rPr lang="en-GB" dirty="0"/>
              <a:t>, focus might not be accurate, the image might be under- or over-exposed and so on.</a:t>
            </a:r>
          </a:p>
          <a:p>
            <a:r>
              <a:rPr lang="en-GB" dirty="0"/>
              <a:t> Often we can compensate for some of these problems with image capture by later processing.</a:t>
            </a:r>
          </a:p>
          <a:p>
            <a:endParaRPr lang="en-GB" dirty="0"/>
          </a:p>
          <a:p>
            <a:r>
              <a:rPr lang="en-GB" b="1" dirty="0"/>
              <a:t>Lossless versus lossy operations (</a:t>
            </a:r>
            <a:r>
              <a:rPr lang="en-GB" dirty="0"/>
              <a:t>operation is not reversible</a:t>
            </a:r>
            <a:r>
              <a:rPr lang="en-GB" b="1" dirty="0"/>
              <a:t>) smoothing and sharpening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5232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A25F2-61DB-7041-AD1A-7B8483071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Edge detection; </a:t>
            </a:r>
            <a:r>
              <a:rPr lang="en-GB" dirty="0"/>
              <a:t>feature detection, enhance the visibility of edges within an image. Help further processing of the image, trying to perform operations that depend on recognition of cell wall (such as segmentation).</a:t>
            </a:r>
          </a:p>
          <a:p>
            <a:r>
              <a:rPr lang="en-GB" b="1" dirty="0"/>
              <a:t>Removing noise; </a:t>
            </a:r>
            <a:r>
              <a:rPr lang="en-GB" dirty="0"/>
              <a:t>slightly noisy in image capture, we remove </a:t>
            </a:r>
            <a:r>
              <a:rPr lang="en-GB" dirty="0" err="1"/>
              <a:t>remove</a:t>
            </a:r>
            <a:r>
              <a:rPr lang="en-GB" dirty="0"/>
              <a:t> pixel noise using Gaussian blur or filter </a:t>
            </a:r>
          </a:p>
          <a:p>
            <a:r>
              <a:rPr lang="en-GB" dirty="0"/>
              <a:t>Effectively this averages the value of each pixel with its neighbours, causing it to be ‘spread out’.  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C4597C-1AF6-583F-DC0B-032BDEF2B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/>
              <a:t>Processing images</a:t>
            </a:r>
            <a:br>
              <a:rPr lang="en-GB" b="1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7596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B963-C8CE-8515-69A5-42068B4D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491BE-5505-27A1-4557-DCA01C8A4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Changing intensities</a:t>
            </a:r>
          </a:p>
          <a:p>
            <a:r>
              <a:rPr lang="en-GB" dirty="0"/>
              <a:t>Optical capture devices have a dynamic range, which is the range of light intensities over which they can capture data. </a:t>
            </a:r>
          </a:p>
          <a:p>
            <a:r>
              <a:rPr lang="en-GB" dirty="0"/>
              <a:t>Careful selection of the dynamic range allows to achieve the best either too “bright” or “dark”.  </a:t>
            </a:r>
          </a:p>
          <a:p>
            <a:endParaRPr lang="en-GB" dirty="0"/>
          </a:p>
          <a:p>
            <a:r>
              <a:rPr lang="en-GB" b="1" dirty="0"/>
              <a:t>Thresholding, </a:t>
            </a:r>
            <a:r>
              <a:rPr lang="en-GB" dirty="0"/>
              <a:t>two values in which one value indicates the presence of signal and the other its absence</a:t>
            </a:r>
            <a:endParaRPr lang="en-GB" b="1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61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0E18-5975-02B0-C1E6-F3E8C7940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Errors and imprecisions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D51A4-7A67-A6BF-5664-ED8071AFD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913" y="137157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most photons do not reach/register the detector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Uncertainty in space; light originating from a particular point cant be a single point focus:</a:t>
            </a:r>
          </a:p>
          <a:p>
            <a:pPr marL="0" indent="0">
              <a:buNone/>
            </a:pPr>
            <a:r>
              <a:rPr lang="en-GB" dirty="0"/>
              <a:t>end up being spread over several pixel</a:t>
            </a:r>
            <a:r>
              <a:rPr lang="en-GB" b="1" dirty="0"/>
              <a:t>  “Blur”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Uncertainty in brightness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random variations in brightness everywhere throughout the image</a:t>
            </a:r>
          </a:p>
        </p:txBody>
      </p:sp>
    </p:spTree>
    <p:extLst>
      <p:ext uri="{BB962C8B-B14F-4D97-AF65-F5344CB8AC3E}">
        <p14:creationId xmlns:p14="http://schemas.microsoft.com/office/powerpoint/2010/main" val="433207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97CD72-D544-603F-3723-6AFD2403B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1"/>
          <a:stretch/>
        </p:blipFill>
        <p:spPr>
          <a:xfrm>
            <a:off x="20" y="-18022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695E8-61D2-0895-2894-9B1BDBCE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543156"/>
            <a:ext cx="11210925" cy="5189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Blurry and Noisy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DB0BEB2-F7E0-24EC-9EF0-6D8A044E4189}"/>
              </a:ext>
            </a:extLst>
          </p:cNvPr>
          <p:cNvSpPr txBox="1"/>
          <p:nvPr/>
        </p:nvSpPr>
        <p:spPr>
          <a:xfrm>
            <a:off x="763051" y="3059668"/>
            <a:ext cx="979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blur can cause us to misjudge the size of something by several hundred </a:t>
            </a:r>
            <a:r>
              <a:rPr lang="en-GB" b="1" dirty="0"/>
              <a:t>nm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25940-DF85-629B-835D-73D69E135843}"/>
              </a:ext>
            </a:extLst>
          </p:cNvPr>
          <p:cNvSpPr txBox="1"/>
          <p:nvPr/>
        </p:nvSpPr>
        <p:spPr>
          <a:xfrm>
            <a:off x="1797268" y="6491360"/>
            <a:ext cx="985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https://bioimagebook.github.io/chapters/3-fluorescence/2-formation_spatial/formation_spatial.html</a:t>
            </a:r>
          </a:p>
        </p:txBody>
      </p:sp>
    </p:spTree>
    <p:extLst>
      <p:ext uri="{BB962C8B-B14F-4D97-AF65-F5344CB8AC3E}">
        <p14:creationId xmlns:p14="http://schemas.microsoft.com/office/powerpoint/2010/main" val="733430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6387-BA85-324E-6ECC-73AD833F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Sandy photons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1F372E2-21AD-EF89-845F-2F7155307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46" y="2256436"/>
            <a:ext cx="7624027" cy="3189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400468-65E7-AD3E-7B8F-8CC3CA671F3D}"/>
              </a:ext>
            </a:extLst>
          </p:cNvPr>
          <p:cNvSpPr txBox="1"/>
          <p:nvPr/>
        </p:nvSpPr>
        <p:spPr>
          <a:xfrm>
            <a:off x="1103586" y="6369269"/>
            <a:ext cx="1096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https://bioimagebook.github.io/chapters/3-fluorescence/2-formation_spatial/formation_spatial.html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2630C-2F4E-EB4F-3A0B-CEBDE6942D42}"/>
              </a:ext>
            </a:extLst>
          </p:cNvPr>
          <p:cNvSpPr txBox="1"/>
          <p:nvPr/>
        </p:nvSpPr>
        <p:spPr>
          <a:xfrm>
            <a:off x="9913357" y="1690688"/>
            <a:ext cx="12297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Blurrrrr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apparent </a:t>
            </a:r>
            <a:r>
              <a:rPr lang="en-GB" b="1" dirty="0"/>
              <a:t>size</a:t>
            </a:r>
            <a:r>
              <a:rPr lang="en-GB" dirty="0"/>
              <a:t>,</a:t>
            </a:r>
          </a:p>
          <a:p>
            <a:r>
              <a:rPr lang="en-GB" b="1" dirty="0"/>
              <a:t>intensity</a:t>
            </a:r>
            <a:r>
              <a:rPr lang="en-GB" dirty="0"/>
              <a:t> (</a:t>
            </a:r>
            <a:r>
              <a:rPr lang="en-GB" dirty="0" err="1"/>
              <a:t>brightnesses</a:t>
            </a:r>
            <a:r>
              <a:rPr lang="en-GB" dirty="0"/>
              <a:t>) and </a:t>
            </a:r>
            <a:r>
              <a:rPr lang="en-GB" b="1" dirty="0"/>
              <a:t>number</a:t>
            </a:r>
            <a:r>
              <a:rPr lang="en-GB" dirty="0"/>
              <a:t> of structures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0EA7371-196C-54CB-29B1-F1D2C7346BEB}"/>
              </a:ext>
            </a:extLst>
          </p:cNvPr>
          <p:cNvSpPr/>
          <p:nvPr/>
        </p:nvSpPr>
        <p:spPr>
          <a:xfrm rot="5400000">
            <a:off x="10163323" y="2129257"/>
            <a:ext cx="409904" cy="254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C28BD-2E76-D3ED-D359-9BE56EDDD80F}"/>
              </a:ext>
            </a:extLst>
          </p:cNvPr>
          <p:cNvSpPr txBox="1"/>
          <p:nvPr/>
        </p:nvSpPr>
        <p:spPr>
          <a:xfrm>
            <a:off x="10140381" y="5133252"/>
            <a:ext cx="177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Well understood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455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7E1B-119C-5963-53A6-3D64D68C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Mass processing of data Fiji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E051C-88C9-C7C6-A6B2-465911B98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script the analysis of our data using Fiji’s internal scripting system.</a:t>
            </a:r>
          </a:p>
        </p:txBody>
      </p:sp>
    </p:spTree>
    <p:extLst>
      <p:ext uri="{BB962C8B-B14F-4D97-AF65-F5344CB8AC3E}">
        <p14:creationId xmlns:p14="http://schemas.microsoft.com/office/powerpoint/2010/main" val="1831124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E57F-2721-0949-D75F-4ED0EB56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Exercise: Images as numerical data</a:t>
            </a:r>
            <a:br>
              <a:rPr lang="pt-BR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375A5-6F95-2616-ED49-A9D6FF07D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897"/>
            <a:ext cx="10878732" cy="47580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Loading an image</a:t>
            </a:r>
          </a:p>
          <a:p>
            <a:r>
              <a:rPr lang="en-GB" dirty="0"/>
              <a:t>We’ll start with one of the sample images in Fiji. Load the gel image by navigating through the following menu options:</a:t>
            </a:r>
          </a:p>
          <a:p>
            <a:r>
              <a:rPr lang="en-GB" dirty="0"/>
              <a:t>File -&gt; Open Samples -&gt; Gel</a:t>
            </a:r>
          </a:p>
          <a:p>
            <a:r>
              <a:rPr lang="en-GB" dirty="0"/>
              <a:t>Then save it as a “text image” as follows:</a:t>
            </a:r>
          </a:p>
          <a:p>
            <a:r>
              <a:rPr lang="en-GB" dirty="0"/>
              <a:t>File -&gt; Save As -&gt; Text image</a:t>
            </a:r>
          </a:p>
          <a:p>
            <a:r>
              <a:rPr lang="en-GB" dirty="0"/>
              <a:t>Try opening the file in a text editor. What do you see?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Visualising the image</a:t>
            </a:r>
          </a:p>
          <a:p>
            <a:pPr marL="0" indent="0">
              <a:buNone/>
            </a:pPr>
            <a:r>
              <a:rPr lang="en-GB" b="1" dirty="0"/>
              <a:t>http://training.scicomp.jic.ac.uk/docs/bioimaging_course_book/exercise-images-as-data.html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85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761EF-11D9-BC7D-F764-2BAD9933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B536F-7E04-056E-AC9E-EAEAED575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https://github.com/gitbackspacer/bioimage</a:t>
            </a:r>
          </a:p>
        </p:txBody>
      </p:sp>
    </p:spTree>
    <p:extLst>
      <p:ext uri="{BB962C8B-B14F-4D97-AF65-F5344CB8AC3E}">
        <p14:creationId xmlns:p14="http://schemas.microsoft.com/office/powerpoint/2010/main" val="2272489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6B876-8DEC-ACD2-0B25-164F47DF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Image Segmentation with Fiji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6615C-F72D-58C5-F872-31390C62B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543"/>
            <a:ext cx="10515600" cy="4351338"/>
          </a:xfrm>
        </p:spPr>
        <p:txBody>
          <a:bodyPr/>
          <a:lstStyle/>
          <a:p>
            <a:r>
              <a:rPr lang="en-GB" dirty="0"/>
              <a:t>Filter</a:t>
            </a:r>
          </a:p>
          <a:p>
            <a:r>
              <a:rPr lang="en-GB" dirty="0"/>
              <a:t>Segment</a:t>
            </a:r>
          </a:p>
          <a:p>
            <a:r>
              <a:rPr lang="en-GB" dirty="0"/>
              <a:t>Analysis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B1FBF-58F6-A751-CA6A-73F49C45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075" y="1965041"/>
            <a:ext cx="52959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23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5F1C-F2AA-DF55-F99E-914972691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72" y="150714"/>
            <a:ext cx="10515600" cy="1325563"/>
          </a:xfrm>
        </p:spPr>
        <p:txBody>
          <a:bodyPr/>
          <a:lstStyle/>
          <a:p>
            <a:r>
              <a:rPr lang="en-GB" dirty="0"/>
              <a:t>Counting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75B59-6BCC-0DAB-3596-4A775FF8B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0" y="1690688"/>
            <a:ext cx="10624364" cy="427960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1DA244C-5C8D-0F41-D7F5-0E72CDB1D9EB}"/>
              </a:ext>
            </a:extLst>
          </p:cNvPr>
          <p:cNvSpPr/>
          <p:nvPr/>
        </p:nvSpPr>
        <p:spPr>
          <a:xfrm>
            <a:off x="3632376" y="3890930"/>
            <a:ext cx="662151" cy="283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776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314C-8A9F-5D70-B795-F720A5C36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Duplicate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CFCE2D-B006-8468-11FA-2A48C484F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4994"/>
            <a:ext cx="6151351" cy="4351338"/>
          </a:xfrm>
        </p:spPr>
      </p:pic>
    </p:spTree>
    <p:extLst>
      <p:ext uri="{BB962C8B-B14F-4D97-AF65-F5344CB8AC3E}">
        <p14:creationId xmlns:p14="http://schemas.microsoft.com/office/powerpoint/2010/main" val="1337048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B239-42BB-B44E-9491-C28E3FE0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a copy of Original sample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AD99D-E627-EBD7-1D4B-49B331759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6622"/>
            <a:ext cx="9658481" cy="3766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D09F2F-37D0-46FD-DCB7-B189EA7BED44}"/>
              </a:ext>
            </a:extLst>
          </p:cNvPr>
          <p:cNvSpPr txBox="1"/>
          <p:nvPr/>
        </p:nvSpPr>
        <p:spPr>
          <a:xfrm>
            <a:off x="2743200" y="5927834"/>
            <a:ext cx="249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Renamed to blob-J.gif</a:t>
            </a:r>
          </a:p>
        </p:txBody>
      </p:sp>
    </p:spTree>
    <p:extLst>
      <p:ext uri="{BB962C8B-B14F-4D97-AF65-F5344CB8AC3E}">
        <p14:creationId xmlns:p14="http://schemas.microsoft.com/office/powerpoint/2010/main" val="340192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0A96-00EC-F65E-1F84-D7342E6B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Renamed to </a:t>
            </a:r>
            <a:r>
              <a:rPr lang="en-GB" b="1" dirty="0"/>
              <a:t>blobs-J.gif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6C5045-044B-F6CA-2147-A11038C8E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499" y="1901951"/>
            <a:ext cx="8620125" cy="3933825"/>
          </a:xfrm>
        </p:spPr>
      </p:pic>
    </p:spTree>
    <p:extLst>
      <p:ext uri="{BB962C8B-B14F-4D97-AF65-F5344CB8AC3E}">
        <p14:creationId xmlns:p14="http://schemas.microsoft.com/office/powerpoint/2010/main" val="1728809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37B9-0A87-F9E1-238D-964B719F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Cell counting/Segmentation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809E3-969A-A5E3-5ADE-D7A376DEBE5F}"/>
              </a:ext>
            </a:extLst>
          </p:cNvPr>
          <p:cNvSpPr txBox="1"/>
          <p:nvPr/>
        </p:nvSpPr>
        <p:spPr>
          <a:xfrm>
            <a:off x="8469236" y="674764"/>
            <a:ext cx="3241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highlight>
                  <a:srgbClr val="FFFF00"/>
                </a:highlight>
              </a:rPr>
              <a:t>Highlight blob-J.gif and Edit/Invert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08FA3-1A6C-A0B5-1B74-77BC31CAD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8" y="1854200"/>
            <a:ext cx="9801225" cy="4638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EF12D5-E007-67A0-17B4-769A05523C8B}"/>
              </a:ext>
            </a:extLst>
          </p:cNvPr>
          <p:cNvSpPr txBox="1"/>
          <p:nvPr/>
        </p:nvSpPr>
        <p:spPr>
          <a:xfrm>
            <a:off x="9976420" y="3897236"/>
            <a:ext cx="2049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White low</a:t>
            </a:r>
          </a:p>
          <a:p>
            <a:r>
              <a:rPr lang="en-GB" b="1" dirty="0"/>
              <a:t>Dark High values in the inverted blob-J.gif</a:t>
            </a:r>
          </a:p>
        </p:txBody>
      </p:sp>
    </p:spTree>
    <p:extLst>
      <p:ext uri="{BB962C8B-B14F-4D97-AF65-F5344CB8AC3E}">
        <p14:creationId xmlns:p14="http://schemas.microsoft.com/office/powerpoint/2010/main" val="2273048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ADFC-E8FB-BCBB-5CC8-A0B88A81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Image/Adjust/Auto Threshold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2070CA-65F6-8494-19A1-2D83C5DF4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324" y="1775175"/>
            <a:ext cx="8695288" cy="4351338"/>
          </a:xfrm>
        </p:spPr>
      </p:pic>
    </p:spTree>
    <p:extLst>
      <p:ext uri="{BB962C8B-B14F-4D97-AF65-F5344CB8AC3E}">
        <p14:creationId xmlns:p14="http://schemas.microsoft.com/office/powerpoint/2010/main" val="3188411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AC4CA-7362-32D2-D950-37E7E279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Threshold: Otsu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353BB4-5725-941D-27B2-9D050955F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933" y="1806707"/>
            <a:ext cx="465237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C50FA1-DA6B-5EA3-D161-CBB6A98C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826" y="2105610"/>
            <a:ext cx="5107625" cy="27970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3DF12F-44A1-45B0-C094-1D41F3870ACD}"/>
                  </a:ext>
                </a:extLst>
              </p14:cNvPr>
              <p14:cNvContentPartPr/>
              <p14:nvPr/>
            </p14:nvContentPartPr>
            <p14:xfrm>
              <a:off x="5599949" y="3581702"/>
              <a:ext cx="382320" cy="13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3DF12F-44A1-45B0-C094-1D41F3870A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5949" y="3473702"/>
                <a:ext cx="4899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D180CE8-72DD-885B-CF19-63EB75F09D9A}"/>
                  </a:ext>
                </a:extLst>
              </p14:cNvPr>
              <p14:cNvContentPartPr/>
              <p14:nvPr/>
            </p14:nvContentPartPr>
            <p14:xfrm>
              <a:off x="5927549" y="3417902"/>
              <a:ext cx="151200" cy="392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D180CE8-72DD-885B-CF19-63EB75F09D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3549" y="3309902"/>
                <a:ext cx="25884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7CDE36F-C767-812A-612A-A1F5D21E2D9A}"/>
                  </a:ext>
                </a:extLst>
              </p14:cNvPr>
              <p14:cNvContentPartPr/>
              <p14:nvPr/>
            </p14:nvContentPartPr>
            <p14:xfrm>
              <a:off x="5486189" y="3575222"/>
              <a:ext cx="415800" cy="19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7CDE36F-C767-812A-612A-A1F5D21E2D9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32549" y="3467222"/>
                <a:ext cx="5234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1D04701-968D-FB5F-3835-45E371BDD6E4}"/>
                  </a:ext>
                </a:extLst>
              </p14:cNvPr>
              <p14:cNvContentPartPr/>
              <p14:nvPr/>
            </p14:nvContentPartPr>
            <p14:xfrm>
              <a:off x="5833229" y="3272822"/>
              <a:ext cx="372960" cy="568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1D04701-968D-FB5F-3835-45E371BDD6E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79229" y="3164822"/>
                <a:ext cx="480600" cy="78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D683F18-043F-B220-B830-EF09CAE12EC9}"/>
              </a:ext>
            </a:extLst>
          </p:cNvPr>
          <p:cNvGrpSpPr/>
          <p:nvPr/>
        </p:nvGrpSpPr>
        <p:grpSpPr>
          <a:xfrm>
            <a:off x="3045749" y="2932262"/>
            <a:ext cx="3040920" cy="744480"/>
            <a:chOff x="3045749" y="2932262"/>
            <a:chExt cx="3040920" cy="74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8F88CC9-CA02-42A5-BC1B-C3B5D294D8E5}"/>
                    </a:ext>
                  </a:extLst>
                </p14:cNvPr>
                <p14:cNvContentPartPr/>
                <p14:nvPr/>
              </p14:nvContentPartPr>
              <p14:xfrm>
                <a:off x="5498789" y="3543902"/>
                <a:ext cx="564480" cy="46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8F88CC9-CA02-42A5-BC1B-C3B5D294D8E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89789" y="3534902"/>
                  <a:ext cx="582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DA1FDD9-6AE9-997E-0B8C-F3EBB20E050F}"/>
                    </a:ext>
                  </a:extLst>
                </p14:cNvPr>
                <p14:cNvContentPartPr/>
                <p14:nvPr/>
              </p14:nvContentPartPr>
              <p14:xfrm>
                <a:off x="5984429" y="3512222"/>
                <a:ext cx="102240" cy="164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DA1FDD9-6AE9-997E-0B8C-F3EBB20E05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75429" y="3503222"/>
                  <a:ext cx="119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6C6BF3F-DAAF-E968-AA5E-623ACCF46DA4}"/>
                    </a:ext>
                  </a:extLst>
                </p14:cNvPr>
                <p14:cNvContentPartPr/>
                <p14:nvPr/>
              </p14:nvContentPartPr>
              <p14:xfrm>
                <a:off x="3045749" y="2932262"/>
                <a:ext cx="2477880" cy="583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6C6BF3F-DAAF-E968-AA5E-623ACCF46D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36749" y="2923262"/>
                  <a:ext cx="2495520" cy="60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840988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0E81-DD7A-A16A-B26F-235CCFA6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6" y="104985"/>
            <a:ext cx="10515600" cy="1325563"/>
          </a:xfrm>
        </p:spPr>
        <p:txBody>
          <a:bodyPr/>
          <a:lstStyle/>
          <a:p>
            <a:r>
              <a:rPr lang="en-GB" dirty="0" err="1"/>
              <a:t>Analyze</a:t>
            </a:r>
            <a:r>
              <a:rPr lang="en-GB" dirty="0"/>
              <a:t>/Analyse Particles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C0837-D78D-4286-A3BF-86FAC0DCD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B91AF0-8354-6AAD-AC77-99BA04150D57}"/>
                  </a:ext>
                </a:extLst>
              </p14:cNvPr>
              <p14:cNvContentPartPr/>
              <p14:nvPr/>
            </p14:nvContentPartPr>
            <p14:xfrm>
              <a:off x="2868989" y="3241142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B91AF0-8354-6AAD-AC77-99BA04150D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9989" y="32321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EE03FD9-EA90-0FC3-D9B9-44C3D37DD908}"/>
                  </a:ext>
                </a:extLst>
              </p14:cNvPr>
              <p14:cNvContentPartPr/>
              <p14:nvPr/>
            </p14:nvContentPartPr>
            <p14:xfrm>
              <a:off x="1494149" y="2112182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EE03FD9-EA90-0FC3-D9B9-44C3D37DD9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5509" y="21035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536E9A-8B1E-54DA-960C-E935FA06C22D}"/>
                  </a:ext>
                </a:extLst>
              </p14:cNvPr>
              <p14:cNvContentPartPr/>
              <p14:nvPr/>
            </p14:nvContentPartPr>
            <p14:xfrm>
              <a:off x="1784309" y="2572622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536E9A-8B1E-54DA-960C-E935FA06C2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5669" y="25636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202487-10B9-F7CD-592D-CC3FE307F361}"/>
                  </a:ext>
                </a:extLst>
              </p14:cNvPr>
              <p14:cNvContentPartPr/>
              <p14:nvPr/>
            </p14:nvContentPartPr>
            <p14:xfrm>
              <a:off x="3827669" y="394134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202487-10B9-F7CD-592D-CC3FE307F3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9029" y="393234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CB6F7DC-881E-A528-73D1-88468A784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645828"/>
            <a:ext cx="4370727" cy="456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20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C46A5-E9FE-932E-0CEF-965496EA5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16" y="182245"/>
            <a:ext cx="10515600" cy="1325563"/>
          </a:xfrm>
        </p:spPr>
        <p:txBody>
          <a:bodyPr/>
          <a:lstStyle/>
          <a:p>
            <a:r>
              <a:rPr lang="en-GB" dirty="0" err="1"/>
              <a:t>Analyze</a:t>
            </a:r>
            <a:r>
              <a:rPr lang="en-GB" dirty="0"/>
              <a:t>/Set Measurements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E7F73-B861-0CB9-E7E3-21DCD2DA9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16" y="1354936"/>
            <a:ext cx="5896889" cy="557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29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B9BEC-809D-5A88-7798-8C84A817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222222"/>
                </a:solidFill>
                <a:latin typeface="Open Sans" panose="020B0606030504020204" pitchFamily="34" charset="0"/>
              </a:rPr>
              <a:t>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E32E4-6F50-5EC9-2E00-73DEB41AB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42" y="1795808"/>
            <a:ext cx="11883887" cy="4351338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http://training.scicomp.jic.ac.uk/docs/bioimaging_course_book</a:t>
            </a:r>
          </a:p>
          <a:p>
            <a:endParaRPr lang="en-GB" dirty="0"/>
          </a:p>
          <a:p>
            <a:r>
              <a:rPr lang="en-GB" dirty="0"/>
              <a:t>http://training.scicomp.jic.ac.uk/docs/advanced_image_analysis_book</a:t>
            </a:r>
          </a:p>
          <a:p>
            <a:endParaRPr lang="en-GB" dirty="0"/>
          </a:p>
          <a:p>
            <a:r>
              <a:rPr lang="en-GB" dirty="0">
                <a:hlinkClick r:id="rId2" action="ppaction://hlinkfile"/>
              </a:rPr>
              <a:t>\\jic-hpc-data\Project-Scratch\training\image-analysis-course\PPT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https://www.unige.ch/medecine/bioimaging/files/3714/1208/5964/CellCounting.pdf</a:t>
            </a:r>
          </a:p>
          <a:p>
            <a:r>
              <a:rPr lang="en-GB" dirty="0"/>
              <a:t>https://cildata.crbs.ucsd.edu/media/images/36420/36420.tif  </a:t>
            </a:r>
          </a:p>
          <a:p>
            <a:endParaRPr lang="en-GB" dirty="0"/>
          </a:p>
          <a:p>
            <a:r>
              <a:rPr lang="en-GB" dirty="0"/>
              <a:t>https://imagej.github.io/presentations/fiji-introduction/#/8</a:t>
            </a:r>
          </a:p>
          <a:p>
            <a:r>
              <a:rPr lang="en-GB" dirty="0"/>
              <a:t>https://monashmicroimaging.github.io/gitbook-fiji-basics/demonstration_images.html                                                                      </a:t>
            </a:r>
          </a:p>
          <a:p>
            <a:r>
              <a:rPr lang="en-GB" dirty="0"/>
              <a:t>https://rawgit.com/JeremyPike/image-analysis-with-fiji/master/ImageAnalysisWithFijiSlides.pdf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098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816E-7297-6DCF-1DAD-8B0D664D1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93958"/>
            <a:ext cx="10515600" cy="1325563"/>
          </a:xfrm>
        </p:spPr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E9553-A7BC-2192-EA0D-838CED632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6E8F19-F5DA-DB62-DEAD-E69D1C3E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3" y="1213812"/>
            <a:ext cx="10146687" cy="527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018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E13D-C7A8-5B33-BC1F-A3A9DFC9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83435C-5E3F-7F71-DD09-A7ED6E963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363" y="1825625"/>
            <a:ext cx="7297274" cy="4351338"/>
          </a:xfrm>
        </p:spPr>
      </p:pic>
    </p:spTree>
    <p:extLst>
      <p:ext uri="{BB962C8B-B14F-4D97-AF65-F5344CB8AC3E}">
        <p14:creationId xmlns:p14="http://schemas.microsoft.com/office/powerpoint/2010/main" val="33784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4D0-6FFB-5ABE-FD02-ED93D4D44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26" y="94897"/>
            <a:ext cx="10515600" cy="1325563"/>
          </a:xfrm>
        </p:spPr>
        <p:txBody>
          <a:bodyPr/>
          <a:lstStyle/>
          <a:p>
            <a:r>
              <a:rPr lang="en-GB" b="1" dirty="0"/>
              <a:t>Protocol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83F92-A022-3E22-D2E1-3E71E30A6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65048"/>
            <a:ext cx="10515600" cy="28724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739DAE-4946-B02B-9E3C-7197609B5A1C}"/>
              </a:ext>
            </a:extLst>
          </p:cNvPr>
          <p:cNvSpPr txBox="1"/>
          <p:nvPr/>
        </p:nvSpPr>
        <p:spPr>
          <a:xfrm>
            <a:off x="1084669" y="1291877"/>
            <a:ext cx="2825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Make duplicate copies (1) named blobs-O.gif (2) blobs-W.gif</a:t>
            </a:r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0626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9472-1B6E-3B3F-7047-C88E77951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Image/Adjust/Redirect to: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5EF98-AF37-2264-7C16-C0C44BFBC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1" y="2009922"/>
            <a:ext cx="6779172" cy="34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80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E113B-2AA7-0F5E-8A01-E686F00C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8B289-FE77-EAE4-C02B-3B2254913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8609C-9A54-5017-18F9-9B8B9FE9D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294"/>
            <a:ext cx="12192000" cy="626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25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E6CD-054A-16D5-9472-F9E7B036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0A141-DD7A-D0DE-D334-EC26C6A3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404"/>
            <a:ext cx="12192000" cy="548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92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29B5-5571-E8DB-D17B-01ACB7F6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3A562-5908-ECEC-5CCF-0825A0568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79" y="1822270"/>
            <a:ext cx="10859288" cy="33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9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ABEE-E175-C6E7-2B87-ACF9656A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https://www.unige.ch/medecine/bioimaging/files/3714/1208/5964/CellCounting.pdf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BF58C-2345-61A7-D9CF-0A00AD934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5725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44B7-BFE8-9561-1EFE-38C9C62B7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76038-631F-A615-A21F-F7A1C2CC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86" y="138736"/>
            <a:ext cx="1159922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DAD81B-77BC-0B79-800F-00A74F1320EE}"/>
              </a:ext>
            </a:extLst>
          </p:cNvPr>
          <p:cNvSpPr txBox="1"/>
          <p:nvPr/>
        </p:nvSpPr>
        <p:spPr>
          <a:xfrm>
            <a:off x="479273" y="6492875"/>
            <a:ext cx="1060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https://rawgit.com/JeremyPike/image-analysis-with-fiji/master/ImageAnalysisWithFijiSlides.pdf</a:t>
            </a:r>
          </a:p>
        </p:txBody>
      </p:sp>
    </p:spTree>
    <p:extLst>
      <p:ext uri="{BB962C8B-B14F-4D97-AF65-F5344CB8AC3E}">
        <p14:creationId xmlns:p14="http://schemas.microsoft.com/office/powerpoint/2010/main" val="10238079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370C75-6563-60BE-C4C4-1F4A60D84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8" y="504513"/>
            <a:ext cx="8841832" cy="6126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E75B76-EFCD-24D8-B316-79763C16F5AF}"/>
              </a:ext>
            </a:extLst>
          </p:cNvPr>
          <p:cNvSpPr txBox="1"/>
          <p:nvPr/>
        </p:nvSpPr>
        <p:spPr>
          <a:xfrm>
            <a:off x="485579" y="6353487"/>
            <a:ext cx="1060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https://rawgit.com/JeremyPike/image-analysis-with-fiji/master/ImageAnalysisWithFijiSlides.pdf</a:t>
            </a:r>
          </a:p>
        </p:txBody>
      </p:sp>
    </p:spTree>
    <p:extLst>
      <p:ext uri="{BB962C8B-B14F-4D97-AF65-F5344CB8AC3E}">
        <p14:creationId xmlns:p14="http://schemas.microsoft.com/office/powerpoint/2010/main" val="165326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98652-BCED-D30F-2CAC-A85854ADF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2423"/>
          </a:xfrm>
        </p:spPr>
        <p:txBody>
          <a:bodyPr/>
          <a:lstStyle/>
          <a:p>
            <a:r>
              <a:rPr lang="en-GB" b="1" dirty="0">
                <a:solidFill>
                  <a:srgbClr val="222222"/>
                </a:solidFill>
                <a:latin typeface="Open Sans" panose="020B0606030504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548E3-4D09-B3C9-C87E-E9BB44EC0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8532"/>
            <a:ext cx="10515600" cy="451843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Biology is data driven</a:t>
            </a:r>
          </a:p>
          <a:p>
            <a:r>
              <a:rPr lang="en-GB" dirty="0"/>
              <a:t>Primary source is </a:t>
            </a:r>
            <a:r>
              <a:rPr lang="en-GB" b="1" dirty="0"/>
              <a:t>images:</a:t>
            </a:r>
          </a:p>
          <a:p>
            <a:pPr marL="0" indent="0">
              <a:buNone/>
            </a:pPr>
            <a:r>
              <a:rPr lang="en-GB" b="1" dirty="0"/>
              <a:t>              optical/Fluorescence imaging or electron, EM</a:t>
            </a:r>
          </a:p>
          <a:p>
            <a:pPr marL="0" indent="0">
              <a:buNone/>
            </a:pPr>
            <a:r>
              <a:rPr lang="en-GB" b="1" dirty="0"/>
              <a:t>              MRI</a:t>
            </a:r>
          </a:p>
          <a:p>
            <a:pPr marL="0" indent="0">
              <a:buNone/>
            </a:pPr>
            <a:r>
              <a:rPr lang="en-GB" b="1" dirty="0"/>
              <a:t>From collection of images 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Suitable image to show a property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“Process to extract Quantitative data”: tools, techniques and Pitfalls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CBF0408-26CD-762E-9684-18C5C8E0F112}"/>
              </a:ext>
            </a:extLst>
          </p:cNvPr>
          <p:cNvSpPr/>
          <p:nvPr/>
        </p:nvSpPr>
        <p:spPr>
          <a:xfrm>
            <a:off x="4817942" y="4067503"/>
            <a:ext cx="592783" cy="163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C65FD0-2229-B242-2A76-E2F039BBA9D2}"/>
              </a:ext>
            </a:extLst>
          </p:cNvPr>
          <p:cNvSpPr/>
          <p:nvPr/>
        </p:nvSpPr>
        <p:spPr>
          <a:xfrm>
            <a:off x="5782792" y="3972910"/>
            <a:ext cx="788276" cy="25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9105630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12183-CC82-387C-30E1-F18864A1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3CE31-E67B-B156-99E7-355FB0AD8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B6580-FD9D-C8C3-0E8B-52A02F895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1" y="234043"/>
            <a:ext cx="11346797" cy="6389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32FF50-741B-96D2-DAC4-825A2D3FC6E3}"/>
              </a:ext>
            </a:extLst>
          </p:cNvPr>
          <p:cNvSpPr txBox="1"/>
          <p:nvPr/>
        </p:nvSpPr>
        <p:spPr>
          <a:xfrm>
            <a:off x="895483" y="6506760"/>
            <a:ext cx="1060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https://rawgit.com/JeremyPike/image-analysis-with-fiji/master/ImageAnalysisWithFijiSlides.pdf</a:t>
            </a:r>
          </a:p>
        </p:txBody>
      </p:sp>
    </p:spTree>
    <p:extLst>
      <p:ext uri="{BB962C8B-B14F-4D97-AF65-F5344CB8AC3E}">
        <p14:creationId xmlns:p14="http://schemas.microsoft.com/office/powerpoint/2010/main" val="6145581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37F5F-8B1E-BFF2-AD19-C4F1306A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8D01F-229A-2066-9EDC-7A85C5186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3" y="-252248"/>
            <a:ext cx="1099297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390A5B-F5A4-CB49-3164-FA25DBC54F51}"/>
              </a:ext>
            </a:extLst>
          </p:cNvPr>
          <p:cNvSpPr txBox="1"/>
          <p:nvPr/>
        </p:nvSpPr>
        <p:spPr>
          <a:xfrm>
            <a:off x="426718" y="6421086"/>
            <a:ext cx="1060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https://rawgit.com/JeremyPike/image-analysis-with-fiji/master/ImageAnalysisWithFijiSlides.pdf</a:t>
            </a:r>
          </a:p>
        </p:txBody>
      </p:sp>
    </p:spTree>
    <p:extLst>
      <p:ext uri="{BB962C8B-B14F-4D97-AF65-F5344CB8AC3E}">
        <p14:creationId xmlns:p14="http://schemas.microsoft.com/office/powerpoint/2010/main" val="3829540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DC84A-3CBD-F045-6E0B-511D217D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AB103-4E13-9503-255A-53D48C5E9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A8673-8A06-382F-F3A2-2A526F412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3" y="-428822"/>
            <a:ext cx="1077685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355DDC-7434-8E39-4DD6-CFA4BB4F1A97}"/>
              </a:ext>
            </a:extLst>
          </p:cNvPr>
          <p:cNvSpPr txBox="1"/>
          <p:nvPr/>
        </p:nvSpPr>
        <p:spPr>
          <a:xfrm>
            <a:off x="340536" y="6176963"/>
            <a:ext cx="1060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https://rawgit.com/JeremyPike/image-analysis-with-fiji/master/ImageAnalysisWithFijiSlides.pdf</a:t>
            </a:r>
          </a:p>
        </p:txBody>
      </p:sp>
    </p:spTree>
    <p:extLst>
      <p:ext uri="{BB962C8B-B14F-4D97-AF65-F5344CB8AC3E}">
        <p14:creationId xmlns:p14="http://schemas.microsoft.com/office/powerpoint/2010/main" val="3890295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1FA0D-3AF9-E78B-C419-101DA29A9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4539F-C8B5-857A-09B1-CA89CA89A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95EC0-731A-961F-2E07-A645A128C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08" y="157595"/>
            <a:ext cx="9022380" cy="6335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AE779-D918-A21A-4859-E9F10C0C48DB}"/>
              </a:ext>
            </a:extLst>
          </p:cNvPr>
          <p:cNvSpPr txBox="1"/>
          <p:nvPr/>
        </p:nvSpPr>
        <p:spPr>
          <a:xfrm>
            <a:off x="340536" y="6176963"/>
            <a:ext cx="1060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https://rawgit.com/JeremyPike/image-analysis-with-fiji/master/ImageAnalysisWithFijiSlides.pdf</a:t>
            </a:r>
          </a:p>
        </p:txBody>
      </p:sp>
    </p:spTree>
    <p:extLst>
      <p:ext uri="{BB962C8B-B14F-4D97-AF65-F5344CB8AC3E}">
        <p14:creationId xmlns:p14="http://schemas.microsoft.com/office/powerpoint/2010/main" val="36693601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11D0-BA81-06C8-D4BA-F5E66824E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7B7D6-2086-B834-6C07-AFE9332EC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570D3-8B27-8BCB-39D5-6C5C4190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68" y="259982"/>
            <a:ext cx="8776617" cy="5795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E3475B-44AD-16E4-490B-5D55D0EFE99B}"/>
              </a:ext>
            </a:extLst>
          </p:cNvPr>
          <p:cNvSpPr txBox="1"/>
          <p:nvPr/>
        </p:nvSpPr>
        <p:spPr>
          <a:xfrm>
            <a:off x="340536" y="6176963"/>
            <a:ext cx="1060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https://rawgit.com/JeremyPike/image-analysis-with-fiji/master/ImageAnalysisWithFijiSlides.pdf</a:t>
            </a:r>
          </a:p>
        </p:txBody>
      </p:sp>
    </p:spTree>
    <p:extLst>
      <p:ext uri="{BB962C8B-B14F-4D97-AF65-F5344CB8AC3E}">
        <p14:creationId xmlns:p14="http://schemas.microsoft.com/office/powerpoint/2010/main" val="36404258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9F08C-9F44-4590-A062-9084F7DF30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Jupyter</a:t>
            </a:r>
            <a:r>
              <a:rPr lang="en-GB" dirty="0"/>
              <a:t> notebook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D4DF8-7EED-4519-9C90-8A8E62791F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12388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AD067-8286-BBF3-933D-55B5261A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55FEF-1291-3427-5D8D-30D65027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2103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060444-BB47-4FA5-86E2-0EDFE84F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87" y="3052762"/>
            <a:ext cx="59912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06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91E32-47E1-4061-8A78-671C15C2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A5224-DF5A-40A6-B51E-4BCAAC293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969" y="2143434"/>
            <a:ext cx="8820150" cy="6572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C7E232-69D2-4434-A8F1-3F6CEEFC8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31" y="3771900"/>
            <a:ext cx="108680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872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CEC1-9BA7-45C3-ADF4-BE0A93F4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8E428D-4A41-4AF2-B9EA-7275D52FD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0" y="1948656"/>
            <a:ext cx="7391400" cy="4105275"/>
          </a:xfrm>
        </p:spPr>
      </p:pic>
    </p:spTree>
    <p:extLst>
      <p:ext uri="{BB962C8B-B14F-4D97-AF65-F5344CB8AC3E}">
        <p14:creationId xmlns:p14="http://schemas.microsoft.com/office/powerpoint/2010/main" val="3733153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FD194-5185-8D77-F305-B237990E3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81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From microscope to data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1F23-8080-9984-0368-B924399AF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851" y="967981"/>
            <a:ext cx="10515600" cy="4351338"/>
          </a:xfrm>
        </p:spPr>
        <p:txBody>
          <a:bodyPr/>
          <a:lstStyle/>
          <a:p>
            <a:r>
              <a:rPr lang="en-GB" dirty="0"/>
              <a:t>“</a:t>
            </a:r>
            <a:r>
              <a:rPr lang="en-GB" b="1" dirty="0"/>
              <a:t>Maximising information capture</a:t>
            </a:r>
            <a:r>
              <a:rPr lang="en-GB" dirty="0"/>
              <a:t>”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simple_microscope">
            <a:hlinkClick r:id="" action="ppaction://media"/>
            <a:extLst>
              <a:ext uri="{FF2B5EF4-FFF2-40B4-BE49-F238E27FC236}">
                <a16:creationId xmlns:a16="http://schemas.microsoft.com/office/drawing/2014/main" id="{128F0D9C-40AE-712C-3E7A-1E6C319E8A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566" y="2217198"/>
            <a:ext cx="7028373" cy="3953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6B2EDD-3062-E24E-81CB-23AF3A60DB90}"/>
              </a:ext>
            </a:extLst>
          </p:cNvPr>
          <p:cNvSpPr txBox="1"/>
          <p:nvPr/>
        </p:nvSpPr>
        <p:spPr>
          <a:xfrm>
            <a:off x="3216166" y="6492874"/>
            <a:ext cx="8866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https://bioimagebook.github.io/chapters/3-fluorescence/1-formation_overview/formation_overview.html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78D5E-874A-DF3E-45AC-477E142EF9BF}"/>
              </a:ext>
            </a:extLst>
          </p:cNvPr>
          <p:cNvSpPr txBox="1"/>
          <p:nvPr/>
        </p:nvSpPr>
        <p:spPr>
          <a:xfrm>
            <a:off x="8017922" y="3197542"/>
            <a:ext cx="34872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Photon to Pixels</a:t>
            </a:r>
          </a:p>
          <a:p>
            <a:r>
              <a:rPr lang="en-GB" b="1" dirty="0"/>
              <a:t>pixel values</a:t>
            </a:r>
            <a:r>
              <a:rPr lang="en-GB" dirty="0"/>
              <a:t> in a fluorescence image depend upon “</a:t>
            </a:r>
            <a:r>
              <a:rPr lang="en-GB" b="1" dirty="0"/>
              <a:t>numbers of detected photons</a:t>
            </a:r>
            <a:r>
              <a:rPr lang="en-GB" dirty="0"/>
              <a:t>”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Images cant be perfect: blurred and noisy</a:t>
            </a:r>
          </a:p>
        </p:txBody>
      </p:sp>
    </p:spTree>
    <p:extLst>
      <p:ext uri="{BB962C8B-B14F-4D97-AF65-F5344CB8AC3E}">
        <p14:creationId xmlns:p14="http://schemas.microsoft.com/office/powerpoint/2010/main" val="367346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AA7B-6FAC-49E2-8EAC-EC745059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085C9-53D2-4C83-9663-7DE81BB1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72" y="1690688"/>
            <a:ext cx="80581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527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CB491-BD6D-4F5D-AE15-F2EF515DE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5A476-75A3-4D4B-93E3-77BE933E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45" y="2491675"/>
            <a:ext cx="36861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697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7FEE-E6CB-13DE-7147-5EB67F75C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E96B-E62B-73EE-AFF9-624809C3E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David Waters (Computing)</a:t>
            </a:r>
          </a:p>
          <a:p>
            <a:r>
              <a:rPr lang="en-GB" dirty="0"/>
              <a:t>Abigail (Training)</a:t>
            </a:r>
          </a:p>
        </p:txBody>
      </p:sp>
    </p:spTree>
    <p:extLst>
      <p:ext uri="{BB962C8B-B14F-4D97-AF65-F5344CB8AC3E}">
        <p14:creationId xmlns:p14="http://schemas.microsoft.com/office/powerpoint/2010/main" val="526795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D5D7-42BF-F1B9-B6DA-F07770CC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F2706-5332-DBCB-D965-A99B6D5C5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10319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“most that the image can tell us is how much light was emitted from any particular point from a sample”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02EBBAE-4D9C-8C02-0666-D920D488E1E0}"/>
              </a:ext>
            </a:extLst>
          </p:cNvPr>
          <p:cNvSpPr/>
          <p:nvPr/>
        </p:nvSpPr>
        <p:spPr>
          <a:xfrm rot="5400000">
            <a:off x="1637839" y="3256172"/>
            <a:ext cx="1138666" cy="547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58325-EB13-AF96-A613-C56F594F6C22}"/>
              </a:ext>
            </a:extLst>
          </p:cNvPr>
          <p:cNvSpPr txBox="1"/>
          <p:nvPr/>
        </p:nvSpPr>
        <p:spPr>
          <a:xfrm>
            <a:off x="3279228" y="3235084"/>
            <a:ext cx="17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infer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36F29-2477-4591-B735-D7AC303285EA}"/>
              </a:ext>
            </a:extLst>
          </p:cNvPr>
          <p:cNvSpPr txBox="1"/>
          <p:nvPr/>
        </p:nvSpPr>
        <p:spPr>
          <a:xfrm>
            <a:off x="1159553" y="4644543"/>
            <a:ext cx="512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Presence feature, about the size and shape of a structure or relative concentration of a molecule.</a:t>
            </a:r>
          </a:p>
        </p:txBody>
      </p:sp>
    </p:spTree>
    <p:extLst>
      <p:ext uri="{BB962C8B-B14F-4D97-AF65-F5344CB8AC3E}">
        <p14:creationId xmlns:p14="http://schemas.microsoft.com/office/powerpoint/2010/main" val="887968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74D1B-143A-259C-C16F-72817D18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04" y="100264"/>
            <a:ext cx="11711152" cy="1671780"/>
          </a:xfrm>
        </p:spPr>
        <p:txBody>
          <a:bodyPr/>
          <a:lstStyle/>
          <a:p>
            <a:r>
              <a:rPr lang="en-GB" b="1" dirty="0">
                <a:solidFill>
                  <a:srgbClr val="222222"/>
                </a:solidFill>
                <a:latin typeface="Open Sans" panose="020B0606030504020204" pitchFamily="34" charset="0"/>
              </a:rPr>
              <a:t>Pixel values being stored in a digital image</a:t>
            </a:r>
            <a:endParaRPr lang="en-GB" dirty="0"/>
          </a:p>
        </p:txBody>
      </p:sp>
      <p:pic>
        <p:nvPicPr>
          <p:cNvPr id="4" name="simple_camera">
            <a:hlinkClick r:id="" action="ppaction://media"/>
            <a:extLst>
              <a:ext uri="{FF2B5EF4-FFF2-40B4-BE49-F238E27FC236}">
                <a16:creationId xmlns:a16="http://schemas.microsoft.com/office/drawing/2014/main" id="{B244A160-DED8-6FC3-D53D-983944F063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386" y="1564257"/>
            <a:ext cx="8154897" cy="4587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5A8F83-DE83-CA5E-7BB6-4BD2DEF5BC32}"/>
              </a:ext>
            </a:extLst>
          </p:cNvPr>
          <p:cNvSpPr txBox="1"/>
          <p:nvPr/>
        </p:nvSpPr>
        <p:spPr>
          <a:xfrm>
            <a:off x="9503454" y="3429000"/>
            <a:ext cx="187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“Photon hits”</a:t>
            </a:r>
          </a:p>
        </p:txBody>
      </p:sp>
    </p:spTree>
    <p:extLst>
      <p:ext uri="{BB962C8B-B14F-4D97-AF65-F5344CB8AC3E}">
        <p14:creationId xmlns:p14="http://schemas.microsoft.com/office/powerpoint/2010/main" val="42070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1497</Words>
  <Application>Microsoft Office PowerPoint</Application>
  <PresentationFormat>Widescreen</PresentationFormat>
  <Paragraphs>187</Paragraphs>
  <Slides>72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Calibri Light</vt:lpstr>
      <vt:lpstr>Open Sans</vt:lpstr>
      <vt:lpstr>Office Theme</vt:lpstr>
      <vt:lpstr>Introduction to Bioimage Analysis</vt:lpstr>
      <vt:lpstr>Agenda</vt:lpstr>
      <vt:lpstr>Content</vt:lpstr>
      <vt:lpstr>PowerPoint Presentation</vt:lpstr>
      <vt:lpstr>Material</vt:lpstr>
      <vt:lpstr>Introduction</vt:lpstr>
      <vt:lpstr>From microscope to data </vt:lpstr>
      <vt:lpstr>PowerPoint Presentation</vt:lpstr>
      <vt:lpstr>Pixel values being stored in a digital image</vt:lpstr>
      <vt:lpstr>LUT: change the appearance of an image without changing its pixel values.</vt:lpstr>
      <vt:lpstr>PowerPoint Presentation</vt:lpstr>
      <vt:lpstr>PowerPoint Presentation</vt:lpstr>
      <vt:lpstr>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Processing and Analysis</vt:lpstr>
      <vt:lpstr>Maximising information capture </vt:lpstr>
      <vt:lpstr>Microscope files </vt:lpstr>
      <vt:lpstr>Reading formats</vt:lpstr>
      <vt:lpstr>ImageJ and Fiji (https://imagej.net/) </vt:lpstr>
      <vt:lpstr>Image measurements </vt:lpstr>
      <vt:lpstr>Processing images </vt:lpstr>
      <vt:lpstr>Processing images </vt:lpstr>
      <vt:lpstr>PowerPoint Presentation</vt:lpstr>
      <vt:lpstr>Errors and imprecisions </vt:lpstr>
      <vt:lpstr>Blurry and Noisy</vt:lpstr>
      <vt:lpstr>Sandy photons</vt:lpstr>
      <vt:lpstr>Mass processing of data Fiji </vt:lpstr>
      <vt:lpstr>Exercise: Images as numerical data </vt:lpstr>
      <vt:lpstr>Image Segmentation with Fiji</vt:lpstr>
      <vt:lpstr>Counting</vt:lpstr>
      <vt:lpstr>Duplicate</vt:lpstr>
      <vt:lpstr>Make a copy of Original sample Image</vt:lpstr>
      <vt:lpstr>Renamed to blobs-J.gif</vt:lpstr>
      <vt:lpstr>Cell counting/Segmentation</vt:lpstr>
      <vt:lpstr>Image/Adjust/Auto Threshold</vt:lpstr>
      <vt:lpstr>Threshold: Otsu</vt:lpstr>
      <vt:lpstr>Analyze/Analyse Particles</vt:lpstr>
      <vt:lpstr>Analyze/Set Measurements</vt:lpstr>
      <vt:lpstr>PowerPoint Presentation</vt:lpstr>
      <vt:lpstr>PowerPoint Presentation</vt:lpstr>
      <vt:lpstr>Protocol</vt:lpstr>
      <vt:lpstr>Image/Adjust/Redirect to:</vt:lpstr>
      <vt:lpstr>PowerPoint Presentation</vt:lpstr>
      <vt:lpstr>PowerPoint Presentation</vt:lpstr>
      <vt:lpstr>PowerPoint Presentation</vt:lpstr>
      <vt:lpstr>https://www.unige.ch/medecine/bioimaging/files/3714/1208/5964/CellCounting.pdf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Jupyter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Jupyter notebook</dc:title>
  <dc:creator>Jitender Cheema (JIC)</dc:creator>
  <cp:lastModifiedBy>Jitender Cheema (JIC)</cp:lastModifiedBy>
  <cp:revision>54</cp:revision>
  <dcterms:created xsi:type="dcterms:W3CDTF">2023-03-29T14:28:42Z</dcterms:created>
  <dcterms:modified xsi:type="dcterms:W3CDTF">2023-03-30T12:55:08Z</dcterms:modified>
</cp:coreProperties>
</file>